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24"/>
  </p:notesMasterIdLst>
  <p:handoutMasterIdLst>
    <p:handoutMasterId r:id="rId25"/>
  </p:handoutMasterIdLst>
  <p:sldIdLst>
    <p:sldId id="269" r:id="rId15"/>
    <p:sldId id="291" r:id="rId16"/>
    <p:sldId id="305" r:id="rId17"/>
    <p:sldId id="299" r:id="rId18"/>
    <p:sldId id="300" r:id="rId19"/>
    <p:sldId id="301" r:id="rId20"/>
    <p:sldId id="302" r:id="rId21"/>
    <p:sldId id="303" r:id="rId22"/>
    <p:sldId id="30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0432FF"/>
    <a:srgbClr val="18325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660"/>
  </p:normalViewPr>
  <p:slideViewPr>
    <p:cSldViewPr snapToGrid="0">
      <p:cViewPr>
        <p:scale>
          <a:sx n="67" d="100"/>
          <a:sy n="67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24/02/2022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ceanexpert.org/downloadFile/4920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3372" y="1475754"/>
            <a:ext cx="5330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TT-DMP: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Ready Coalition Proposed  TOR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1462" y="1793582"/>
            <a:ext cx="11649075" cy="35404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u="sng" dirty="0">
                <a:hlinkClick r:id="rId2"/>
              </a:rPr>
              <a:t>IOC Decision A-31/3.4.1 - Warning Mitigation Systems for Ocean Hazards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/>
              <a:t>approved the establishment of a Coalition for Tsunami Ready in collaboration with other critical stakeholders across the UN structure as well as national civil protection agencies.</a:t>
            </a:r>
            <a:endParaRPr lang="en-NZ" sz="2000" dirty="0"/>
          </a:p>
          <a:p>
            <a:r>
              <a:rPr lang="en-US" sz="2000" dirty="0"/>
              <a:t>At the request of the Chair of the TOWS-WG, the TT-DMP met in October 2021 to discuss &amp; advise on the Coalition’s goal, objectives, scope and composition. </a:t>
            </a:r>
          </a:p>
          <a:p>
            <a:r>
              <a:rPr lang="en-US" sz="2000" dirty="0"/>
              <a:t>The report of the meeting is available on the TT-DMP website.</a:t>
            </a:r>
          </a:p>
          <a:p>
            <a:r>
              <a:rPr lang="en-US" sz="2000" dirty="0"/>
              <a:t>Drawing form this report and further discussion at the meeting of the TT-DMP from 21-22 Feb 2022, a draft TOR for the Coalition has been developed for approval by the TOWS-WG.</a:t>
            </a:r>
          </a:p>
          <a:p>
            <a:pPr marL="0" indent="0"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0">
              <a:buNone/>
            </a:pPr>
            <a:endParaRPr lang="en-NZ" sz="20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04351D-6E33-4314-AD07-2E0D22F09D76}"/>
              </a:ext>
            </a:extLst>
          </p:cNvPr>
          <p:cNvSpPr txBox="1">
            <a:spLocks/>
          </p:cNvSpPr>
          <p:nvPr/>
        </p:nvSpPr>
        <p:spPr>
          <a:xfrm>
            <a:off x="415290" y="202973"/>
            <a:ext cx="10515600" cy="838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5160857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6212" y="1658791"/>
            <a:ext cx="11649075" cy="354041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n-NZ" sz="2000" b="1" dirty="0">
                <a:solidFill>
                  <a:srgbClr val="0069B4"/>
                </a:solidFill>
                <a:ea typeface="Calibri" panose="020F0502020204030204" pitchFamily="34" charset="0"/>
              </a:rPr>
              <a:t>Coordination and management</a:t>
            </a:r>
            <a:endParaRPr lang="en-NZ" sz="1800" dirty="0">
              <a:solidFill>
                <a:srgbClr val="0069B4"/>
              </a:solidFill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NZ" sz="2000" dirty="0">
                <a:ea typeface="Calibri" panose="020F0502020204030204" pitchFamily="34" charset="0"/>
              </a:rPr>
              <a:t>The TT-DMP noted that dedicated resourcing will be required to sustain coordination and management of the Coalition for it to be successful. 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en-NZ" sz="2000" b="1" dirty="0">
                <a:solidFill>
                  <a:srgbClr val="0069B4"/>
                </a:solidFill>
              </a:rPr>
              <a:t>Development of a Strategic Plan and report to TOWS-WG XV</a:t>
            </a:r>
          </a:p>
          <a:p>
            <a:pPr marL="457200" algn="just">
              <a:lnSpc>
                <a:spcPct val="107000"/>
              </a:lnSpc>
            </a:pPr>
            <a:r>
              <a:rPr lang="en-NZ" sz="2000" dirty="0">
                <a:ea typeface="Calibri" panose="020F0502020204030204" pitchFamily="34" charset="0"/>
              </a:rPr>
              <a:t>The TT-DMP noted that the establishment of the Coalition will take some time before it will be in a position to consider a strategic plan. It will therefore likely only be able to report on progress with regards to the development of a strategic plan by the time of TOWS-WG XVI.</a:t>
            </a:r>
            <a:endParaRPr lang="en-NZ" sz="18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NZ" sz="2000" b="1" dirty="0">
                <a:solidFill>
                  <a:srgbClr val="0069B4"/>
                </a:solidFill>
              </a:rPr>
              <a:t>Positioning of the Coalition in the TOWS structure</a:t>
            </a:r>
          </a:p>
          <a:p>
            <a:pPr marL="457200" algn="just">
              <a:lnSpc>
                <a:spcPct val="107000"/>
              </a:lnSpc>
            </a:pPr>
            <a:r>
              <a:rPr lang="en-NZ" sz="2000" dirty="0">
                <a:ea typeface="Calibri" panose="020F0502020204030204" pitchFamily="34" charset="0"/>
              </a:rPr>
              <a:t>Noting that both the TT-DMP and the Coalition will report to the TOWS-WG, the question arose as to alignment and coordination between the TTDMP and the Coalition, and their reporting. </a:t>
            </a:r>
            <a:endParaRPr lang="en-NZ" sz="1800" dirty="0">
              <a:ea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04351D-6E33-4314-AD07-2E0D22F09D76}"/>
              </a:ext>
            </a:extLst>
          </p:cNvPr>
          <p:cNvSpPr txBox="1">
            <a:spLocks/>
          </p:cNvSpPr>
          <p:nvPr/>
        </p:nvSpPr>
        <p:spPr>
          <a:xfrm>
            <a:off x="415290" y="202973"/>
            <a:ext cx="10515600" cy="838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Challenges identified</a:t>
            </a:r>
          </a:p>
        </p:txBody>
      </p:sp>
    </p:spTree>
    <p:extLst>
      <p:ext uri="{BB962C8B-B14F-4D97-AF65-F5344CB8AC3E}">
        <p14:creationId xmlns:p14="http://schemas.microsoft.com/office/powerpoint/2010/main" val="4944994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Proposed 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6212" y="1321633"/>
            <a:ext cx="10939463" cy="4540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/>
              <a:t>Goal</a:t>
            </a:r>
            <a:r>
              <a:rPr lang="en-US" sz="1800" i="1" dirty="0"/>
              <a:t>: Contribute to increasing the number of Tsunami Ready recognized communities as part of the UN Ocean Decade.</a:t>
            </a:r>
            <a:endParaRPr lang="en-NZ" sz="1800" dirty="0"/>
          </a:p>
          <a:p>
            <a:pPr marL="0" indent="0">
              <a:buNone/>
            </a:pPr>
            <a:r>
              <a:rPr lang="en-US" sz="1800" b="1" dirty="0"/>
              <a:t>Objectives:</a:t>
            </a:r>
            <a:endParaRPr lang="en-NZ" sz="1800" dirty="0"/>
          </a:p>
          <a:p>
            <a:pPr lvl="1"/>
            <a:r>
              <a:rPr lang="en-US" sz="1800" dirty="0"/>
              <a:t>Raise the profile of Tsunami Ready in collaboration with critical stakeholders across the UN system, interested regional organizations, national disaster management agencies and the public</a:t>
            </a:r>
            <a:r>
              <a:rPr lang="fr-FR" sz="1800" dirty="0"/>
              <a:t> </a:t>
            </a:r>
            <a:endParaRPr lang="en-NZ" sz="1800" dirty="0"/>
          </a:p>
          <a:p>
            <a:pPr lvl="1"/>
            <a:r>
              <a:rPr lang="en-US" sz="1800" dirty="0"/>
              <a:t>Increase funding resources for the implementation of Tsunami Ready</a:t>
            </a:r>
            <a:endParaRPr lang="en-NZ" sz="1800" dirty="0"/>
          </a:p>
          <a:p>
            <a:pPr lvl="1"/>
            <a:r>
              <a:rPr lang="en-US" sz="1800" dirty="0"/>
              <a:t>Advise the TOWS-WG, TT-DMP, and TT-TWO</a:t>
            </a:r>
            <a:r>
              <a:rPr lang="fr-FR" sz="1800" dirty="0"/>
              <a:t> </a:t>
            </a:r>
            <a:r>
              <a:rPr lang="en-US" sz="1800" dirty="0"/>
              <a:t> on the implementation of Tsunami Ready, including on measures related to:</a:t>
            </a:r>
            <a:endParaRPr lang="en-NZ" sz="1800" dirty="0"/>
          </a:p>
          <a:p>
            <a:pPr lvl="2"/>
            <a:r>
              <a:rPr lang="en-US" sz="1800" dirty="0"/>
              <a:t>flexibility with regards to accomplishing the indicators to allow for circumstances where formal bureaucratic frameworks/requirements may pose barriers</a:t>
            </a:r>
            <a:endParaRPr lang="en-NZ" sz="1800" dirty="0"/>
          </a:p>
          <a:p>
            <a:pPr lvl="2"/>
            <a:r>
              <a:rPr lang="en-US" sz="1800" dirty="0"/>
              <a:t>consideration of unique regional and/or local circumstances</a:t>
            </a:r>
            <a:endParaRPr lang="en-NZ" sz="1800" dirty="0"/>
          </a:p>
          <a:p>
            <a:pPr lvl="2"/>
            <a:r>
              <a:rPr lang="en-US" sz="1800" dirty="0"/>
              <a:t>recognition of similar standards already in place in some countries</a:t>
            </a:r>
            <a:endParaRPr lang="en-NZ" sz="1800" dirty="0"/>
          </a:p>
          <a:p>
            <a:pPr marL="0" indent="0">
              <a:buNone/>
            </a:pPr>
            <a:r>
              <a:rPr lang="fr-FR" sz="1800" dirty="0"/>
              <a:t>The Coalition </a:t>
            </a:r>
            <a:r>
              <a:rPr lang="fr-FR" sz="1800" dirty="0" err="1"/>
              <a:t>will</a:t>
            </a:r>
            <a:r>
              <a:rPr lang="fr-FR" sz="1800" dirty="0"/>
              <a:t> not have a </a:t>
            </a:r>
            <a:r>
              <a:rPr lang="fr-FR" sz="1800" dirty="0" err="1"/>
              <a:t>technical</a:t>
            </a:r>
            <a:r>
              <a:rPr lang="fr-FR" sz="1800" dirty="0"/>
              <a:t> </a:t>
            </a:r>
            <a:r>
              <a:rPr lang="fr-FR" sz="1800" dirty="0" err="1"/>
              <a:t>role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regards to the Tsunami </a:t>
            </a:r>
            <a:r>
              <a:rPr lang="fr-FR" sz="1800" dirty="0" err="1"/>
              <a:t>Ready</a:t>
            </a:r>
            <a:r>
              <a:rPr lang="fr-FR" sz="1800" dirty="0"/>
              <a:t> Programme; the </a:t>
            </a:r>
            <a:r>
              <a:rPr lang="fr-FR" sz="1800" dirty="0" err="1"/>
              <a:t>technical</a:t>
            </a:r>
            <a:r>
              <a:rPr lang="fr-FR" sz="1800" dirty="0"/>
              <a:t> aspects (i.e. IOC Manual &amp; Guide 74: </a:t>
            </a:r>
            <a:r>
              <a:rPr lang="fr-FR" sz="1800" i="1" dirty="0"/>
              <a:t>Standard Guidelines for the Tsunami </a:t>
            </a:r>
            <a:r>
              <a:rPr lang="fr-FR" sz="1800" i="1" dirty="0" err="1"/>
              <a:t>Ready</a:t>
            </a:r>
            <a:r>
              <a:rPr lang="fr-FR" sz="1800" i="1" dirty="0"/>
              <a:t> Recognition Program</a:t>
            </a:r>
            <a:r>
              <a:rPr lang="fr-FR" sz="1800" dirty="0"/>
              <a:t>)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remain</a:t>
            </a:r>
            <a:r>
              <a:rPr lang="fr-FR" sz="1800" dirty="0"/>
              <a:t> the mandate and </a:t>
            </a:r>
            <a:r>
              <a:rPr lang="fr-FR" sz="1800" dirty="0" err="1"/>
              <a:t>responsibility</a:t>
            </a:r>
            <a:r>
              <a:rPr lang="fr-FR" sz="1800" dirty="0"/>
              <a:t> of the TT-DMP and the respective </a:t>
            </a:r>
            <a:r>
              <a:rPr lang="fr-FR" sz="1800" dirty="0" err="1"/>
              <a:t>ICGs</a:t>
            </a:r>
            <a:r>
              <a:rPr lang="fr-FR" sz="1800" dirty="0"/>
              <a:t>.</a:t>
            </a:r>
            <a:endParaRPr lang="en-NZ" sz="1800" dirty="0"/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0069B4"/>
                </a:solidFill>
              </a:rPr>
              <a:t>Proposed recommendations: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43046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Proposed 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187" y="1616908"/>
            <a:ext cx="10939463" cy="4540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69B4"/>
                </a:solidFill>
              </a:rPr>
              <a:t>Membership of the Coalition will include representatives from: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69B4"/>
                </a:solidFill>
              </a:rPr>
              <a:t>International:</a:t>
            </a:r>
            <a:endParaRPr lang="en-NZ" sz="1800" dirty="0">
              <a:solidFill>
                <a:srgbClr val="0069B4"/>
              </a:solidFill>
            </a:endParaRPr>
          </a:p>
          <a:p>
            <a:pPr lvl="1"/>
            <a:r>
              <a:rPr lang="en-US" sz="1800" dirty="0"/>
              <a:t>IFRC</a:t>
            </a:r>
            <a:endParaRPr lang="en-NZ" sz="1800" dirty="0"/>
          </a:p>
          <a:p>
            <a:pPr lvl="1"/>
            <a:r>
              <a:rPr lang="en-US" sz="1800" dirty="0"/>
              <a:t>International Association of Emergency Managers (IEAM)</a:t>
            </a:r>
            <a:endParaRPr lang="en-NZ" sz="1800" dirty="0"/>
          </a:p>
          <a:p>
            <a:pPr lvl="1"/>
            <a:r>
              <a:rPr lang="en-US" sz="1800" dirty="0"/>
              <a:t>International Council for the Exploration of the Sea (ICES)</a:t>
            </a:r>
            <a:endParaRPr lang="en-NZ" sz="1800" dirty="0"/>
          </a:p>
          <a:p>
            <a:pPr lvl="1"/>
            <a:r>
              <a:rPr lang="en-US" sz="1800" dirty="0"/>
              <a:t>Relevant ICG Working Groups and Task Teams</a:t>
            </a:r>
            <a:endParaRPr lang="en-NZ" sz="1800" dirty="0"/>
          </a:p>
          <a:p>
            <a:pPr lvl="1"/>
            <a:r>
              <a:rPr lang="en-US" sz="1800" dirty="0"/>
              <a:t>Save the Children</a:t>
            </a:r>
            <a:endParaRPr lang="en-NZ" sz="1800" dirty="0"/>
          </a:p>
          <a:p>
            <a:pPr lvl="1"/>
            <a:r>
              <a:rPr lang="en-US" sz="1800" dirty="0"/>
              <a:t>Tsunami Information </a:t>
            </a:r>
            <a:r>
              <a:rPr lang="en-US" sz="1800" dirty="0" err="1"/>
              <a:t>Centres</a:t>
            </a:r>
            <a:endParaRPr lang="en-NZ" sz="1800" dirty="0"/>
          </a:p>
          <a:p>
            <a:pPr lvl="1"/>
            <a:r>
              <a:rPr lang="en-US" sz="1800" dirty="0"/>
              <a:t>UNDP</a:t>
            </a:r>
            <a:endParaRPr lang="en-NZ" sz="1800" dirty="0"/>
          </a:p>
          <a:p>
            <a:pPr lvl="1"/>
            <a:r>
              <a:rPr lang="en-US" sz="1800" dirty="0"/>
              <a:t>UNDRR</a:t>
            </a:r>
            <a:endParaRPr lang="en-NZ" sz="1800" dirty="0"/>
          </a:p>
          <a:p>
            <a:pPr lvl="1"/>
            <a:r>
              <a:rPr lang="en-US" sz="1800" dirty="0"/>
              <a:t>UN Ocean Decade Alliance</a:t>
            </a:r>
            <a:endParaRPr lang="en-NZ" sz="1800" dirty="0"/>
          </a:p>
          <a:p>
            <a:pPr lvl="1"/>
            <a:r>
              <a:rPr lang="en-US" sz="1800" dirty="0"/>
              <a:t>WMO</a:t>
            </a:r>
            <a:endParaRPr lang="en-NZ" sz="1800" dirty="0"/>
          </a:p>
          <a:p>
            <a:pPr lvl="1"/>
            <a:r>
              <a:rPr lang="en-US" sz="1800" dirty="0"/>
              <a:t>International Maritime </a:t>
            </a:r>
            <a:r>
              <a:rPr lang="en-US" sz="1800" dirty="0" err="1"/>
              <a:t>Organisation</a:t>
            </a:r>
            <a:r>
              <a:rPr lang="fr-FR" sz="1800" dirty="0"/>
              <a:t> </a:t>
            </a:r>
            <a:endParaRPr lang="en-NZ" sz="1800" dirty="0"/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>
              <a:solidFill>
                <a:srgbClr val="0069B4"/>
              </a:solidFill>
            </a:endParaRPr>
          </a:p>
          <a:p>
            <a:pPr marL="321457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10493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Proposed 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188" y="1245433"/>
            <a:ext cx="10910888" cy="4540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69B4"/>
                </a:solidFill>
              </a:rPr>
              <a:t>Membership (cont’d):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9B4"/>
                </a:solidFill>
              </a:rPr>
              <a:t>Regional:</a:t>
            </a:r>
            <a:endParaRPr lang="en-NZ" sz="1600" dirty="0">
              <a:solidFill>
                <a:srgbClr val="0069B4"/>
              </a:solidFill>
            </a:endParaRPr>
          </a:p>
          <a:p>
            <a:pPr lvl="1"/>
            <a:r>
              <a:rPr lang="en-US" sz="1600" dirty="0"/>
              <a:t>Arab League Educational, Cultural and Scientific Organization (ALESCO)</a:t>
            </a:r>
            <a:endParaRPr lang="en-NZ" sz="1600" dirty="0"/>
          </a:p>
          <a:p>
            <a:pPr lvl="1"/>
            <a:r>
              <a:rPr lang="en-US" sz="1600" dirty="0"/>
              <a:t>ASEAN</a:t>
            </a:r>
            <a:endParaRPr lang="en-NZ" sz="1600" dirty="0"/>
          </a:p>
          <a:p>
            <a:pPr lvl="1"/>
            <a:r>
              <a:rPr lang="en-US" sz="1600" dirty="0"/>
              <a:t>Caribbean Disaster Emergency Management Agency (CDEMA)</a:t>
            </a:r>
            <a:endParaRPr lang="en-NZ" sz="1600" dirty="0"/>
          </a:p>
          <a:p>
            <a:pPr lvl="1"/>
            <a:r>
              <a:rPr lang="en-US" sz="1600" dirty="0"/>
              <a:t>CARIDIMA Youth Platform for DRM in the Caribbean.</a:t>
            </a:r>
            <a:endParaRPr lang="en-NZ" sz="1600" dirty="0"/>
          </a:p>
          <a:p>
            <a:pPr lvl="1"/>
            <a:r>
              <a:rPr lang="en-US" sz="1600" dirty="0"/>
              <a:t>Coordination Center for Disaster Prevention in Central America and the Dominican Republic (CEPREDENAC)</a:t>
            </a:r>
            <a:endParaRPr lang="en-NZ" sz="1600" dirty="0"/>
          </a:p>
          <a:p>
            <a:pPr lvl="1"/>
            <a:r>
              <a:rPr lang="en-US" sz="1600" dirty="0"/>
              <a:t>Directorate-General for the European Civil Protection and Humanitarian Ais Operations of the EC (DG-ECHO-EC)</a:t>
            </a:r>
            <a:endParaRPr lang="en-NZ" sz="1600" dirty="0"/>
          </a:p>
          <a:p>
            <a:pPr lvl="1"/>
            <a:r>
              <a:rPr lang="en-US" sz="1600" dirty="0"/>
              <a:t>Islamic World Educational, Scientific and Cultural Organization (ICESCO) (Headquarters in Rabat, Morocco).</a:t>
            </a:r>
            <a:endParaRPr lang="en-NZ" sz="1600" dirty="0"/>
          </a:p>
          <a:p>
            <a:pPr lvl="1"/>
            <a:r>
              <a:rPr lang="en-US" sz="1600" dirty="0"/>
              <a:t>Joint Research Centre of the European Commission (JRC-EC)</a:t>
            </a:r>
            <a:endParaRPr lang="en-NZ" sz="1600" dirty="0"/>
          </a:p>
          <a:p>
            <a:pPr lvl="1"/>
            <a:r>
              <a:rPr lang="en-US" sz="1600" dirty="0"/>
              <a:t>Pacific Community (SPC)</a:t>
            </a:r>
            <a:endParaRPr lang="en-NZ" sz="1600" dirty="0"/>
          </a:p>
          <a:p>
            <a:pPr lvl="1"/>
            <a:r>
              <a:rPr lang="en-US" sz="1600" dirty="0"/>
              <a:t>U-INSPIRE Alliance (Asia and the Pacific Alliance of Youth and Young Professionals in Science, Engineering, Technology, and Innovation for Disaster Risk Reduction and Resilience)</a:t>
            </a:r>
            <a:endParaRPr lang="en-NZ" sz="1600" dirty="0"/>
          </a:p>
          <a:p>
            <a:pPr lvl="1"/>
            <a:r>
              <a:rPr lang="en-US" sz="1600" dirty="0"/>
              <a:t>UNESCAP</a:t>
            </a:r>
            <a:endParaRPr lang="en-NZ" sz="1600" dirty="0"/>
          </a:p>
          <a:p>
            <a:pPr marL="0" indent="0">
              <a:buNone/>
            </a:pPr>
            <a:endParaRPr lang="en-NZ" sz="2000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321457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1485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Proposed 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7662" y="1588333"/>
            <a:ext cx="10939463" cy="4540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69B4"/>
                </a:solidFill>
              </a:rPr>
              <a:t>Membership (cont’d):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69B4"/>
                </a:solidFill>
              </a:rPr>
              <a:t>National:</a:t>
            </a:r>
            <a:endParaRPr lang="en-NZ" sz="2000" dirty="0">
              <a:solidFill>
                <a:srgbClr val="0069B4"/>
              </a:solidFill>
            </a:endParaRPr>
          </a:p>
          <a:p>
            <a:pPr lvl="1"/>
            <a:r>
              <a:rPr lang="en-US" sz="2000" dirty="0"/>
              <a:t>AID National Agencies/Organizations </a:t>
            </a:r>
            <a:endParaRPr lang="en-NZ" sz="2000" dirty="0"/>
          </a:p>
          <a:p>
            <a:pPr lvl="1"/>
            <a:r>
              <a:rPr lang="en-US" sz="2000" dirty="0"/>
              <a:t>Emergency Management Agencies/NDMOs</a:t>
            </a:r>
            <a:r>
              <a:rPr lang="fr-FR" sz="2000" dirty="0"/>
              <a:t> </a:t>
            </a:r>
            <a:endParaRPr lang="en-NZ" sz="2000" dirty="0"/>
          </a:p>
          <a:p>
            <a:pPr lvl="1"/>
            <a:r>
              <a:rPr lang="en-US" sz="2000" dirty="0"/>
              <a:t>French Inter- Ministerial for the Antilles Estate Major Zone (EMIZA)</a:t>
            </a:r>
            <a:endParaRPr lang="en-NZ" sz="2000" dirty="0"/>
          </a:p>
          <a:p>
            <a:pPr lvl="1"/>
            <a:r>
              <a:rPr lang="en-US" sz="2000" dirty="0"/>
              <a:t>IOC &amp; Tsunami National Contacts</a:t>
            </a:r>
            <a:r>
              <a:rPr lang="fr-FR" sz="2000" dirty="0"/>
              <a:t> </a:t>
            </a:r>
            <a:r>
              <a:rPr lang="en-US" sz="2000" dirty="0"/>
              <a:t>(TNCs) &amp; Tsunami Ready Focal Points (TRFPs)</a:t>
            </a:r>
            <a:endParaRPr lang="en-NZ" sz="2000" dirty="0"/>
          </a:p>
          <a:p>
            <a:pPr lvl="1"/>
            <a:r>
              <a:rPr lang="en-US" sz="2000" dirty="0"/>
              <a:t>National Commissions for UNESCO</a:t>
            </a:r>
            <a:endParaRPr lang="en-NZ" sz="2000" dirty="0"/>
          </a:p>
          <a:p>
            <a:pPr lvl="1"/>
            <a:r>
              <a:rPr lang="en-US" sz="2000" dirty="0"/>
              <a:t>National Youth </a:t>
            </a:r>
            <a:r>
              <a:rPr lang="en-US" sz="2000" dirty="0" err="1"/>
              <a:t>organisations</a:t>
            </a:r>
            <a:endParaRPr lang="en-NZ" sz="2000" dirty="0"/>
          </a:p>
          <a:p>
            <a:pPr marL="0" indent="0">
              <a:buNone/>
            </a:pPr>
            <a:endParaRPr lang="en-NZ" sz="2000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321457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44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Proposed 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0" y="1693108"/>
            <a:ext cx="10939463" cy="36789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69B4"/>
                </a:solidFill>
              </a:rPr>
              <a:t>Organisation</a:t>
            </a:r>
            <a:endParaRPr lang="en-US" sz="2000" b="1" dirty="0">
              <a:solidFill>
                <a:srgbClr val="0069B4"/>
              </a:solidFill>
            </a:endParaRPr>
          </a:p>
          <a:p>
            <a:r>
              <a:rPr lang="en-US" sz="2000" dirty="0"/>
              <a:t>Given the potential size of the Coalition, a Steering Committee will support planning and targeted coordination. Membership of the Steering Committee will include one representative from each of International, Regional and National members on a rotational basis of two years.</a:t>
            </a:r>
          </a:p>
          <a:p>
            <a:r>
              <a:rPr lang="en-US" sz="2000" dirty="0"/>
              <a:t>The Steering Committee will maintain a close relationship with the TOWS TT-DMP.</a:t>
            </a:r>
            <a:endParaRPr lang="en-NZ" sz="2000" dirty="0"/>
          </a:p>
          <a:p>
            <a:r>
              <a:rPr lang="en-US" sz="2000" dirty="0"/>
              <a:t>The Chairperson of the Steering Committee will be appointed by the Chair of the TOWS-WG.</a:t>
            </a:r>
          </a:p>
          <a:p>
            <a:r>
              <a:rPr lang="en-US" sz="2000" dirty="0"/>
              <a:t>The Chairperson of the Steering Committee will be a member of the TOWS-WG.</a:t>
            </a:r>
          </a:p>
          <a:p>
            <a:pPr marL="0" indent="0"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69B4"/>
                </a:solidFill>
              </a:rPr>
              <a:t>Reporting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Coalition, through the Chairperson of the Steering Committee, will report activities and progress to the TOWS-WG.</a:t>
            </a:r>
            <a:endParaRPr lang="en-N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NZ" sz="2000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321457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09579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Proposed 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762" y="1826458"/>
            <a:ext cx="10939463" cy="36789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69B4"/>
                </a:solidFill>
              </a:rPr>
              <a:t>Recommedations</a:t>
            </a:r>
            <a:r>
              <a:rPr lang="en-US" sz="2000" b="1" dirty="0">
                <a:solidFill>
                  <a:srgbClr val="0069B4"/>
                </a:solidFill>
              </a:rPr>
              <a:t>:</a:t>
            </a:r>
          </a:p>
          <a:p>
            <a:pPr marL="0" indent="0">
              <a:buNone/>
            </a:pPr>
            <a:endParaRPr lang="en-US" sz="2000" b="1" dirty="0">
              <a:solidFill>
                <a:srgbClr val="0069B4"/>
              </a:solidFill>
            </a:endParaRPr>
          </a:p>
          <a:p>
            <a:pPr marL="0" indent="-36356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b="1" dirty="0"/>
              <a:t>Instruct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dirty="0"/>
              <a:t>TT-DMP to develop a workplan for 2022-2024 and propose a candidate for appointment as Chair of the Tsunami Ready Coalition Steering Committee for</a:t>
            </a:r>
            <a:r>
              <a:rPr lang="fr-FR" sz="2000" dirty="0"/>
              <a:t> </a:t>
            </a:r>
            <a:r>
              <a:rPr lang="en-US" sz="2000" dirty="0"/>
              <a:t>2022-2024.</a:t>
            </a:r>
            <a:r>
              <a:rPr lang="en-NZ" sz="2000" dirty="0"/>
              <a:t> </a:t>
            </a:r>
            <a:endParaRPr lang="en-US" sz="2000" b="1" dirty="0">
              <a:solidFill>
                <a:srgbClr val="0069B4"/>
              </a:solidFill>
            </a:endParaRPr>
          </a:p>
          <a:p>
            <a:pPr marL="321457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88329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813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PowerPoint Presentation</vt:lpstr>
      <vt:lpstr>PowerPoint Presentation</vt:lpstr>
      <vt:lpstr>Proposed TOR</vt:lpstr>
      <vt:lpstr>Proposed TOR</vt:lpstr>
      <vt:lpstr>Proposed TOR</vt:lpstr>
      <vt:lpstr>Proposed TOR</vt:lpstr>
      <vt:lpstr>Proposed TOR</vt:lpstr>
      <vt:lpstr>Proposed TOR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David Coetzee [NEMA]</cp:lastModifiedBy>
  <cp:revision>137</cp:revision>
  <dcterms:created xsi:type="dcterms:W3CDTF">2019-09-03T09:02:06Z</dcterms:created>
  <dcterms:modified xsi:type="dcterms:W3CDTF">2022-02-24T08:45:59Z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